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4"/>
  </p:notesMasterIdLst>
  <p:sldIdLst>
    <p:sldId id="462" r:id="rId9"/>
    <p:sldId id="447" r:id="rId10"/>
    <p:sldId id="446" r:id="rId11"/>
    <p:sldId id="448" r:id="rId12"/>
    <p:sldId id="420" r:id="rId13"/>
    <p:sldId id="413" r:id="rId14"/>
    <p:sldId id="380" r:id="rId15"/>
    <p:sldId id="463" r:id="rId16"/>
    <p:sldId id="460" r:id="rId17"/>
    <p:sldId id="440" r:id="rId18"/>
    <p:sldId id="461" r:id="rId19"/>
    <p:sldId id="432" r:id="rId20"/>
    <p:sldId id="429" r:id="rId21"/>
    <p:sldId id="310" r:id="rId22"/>
    <p:sldId id="464" r:id="rId23"/>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77351"/>
  </p:normalViewPr>
  <p:slideViewPr>
    <p:cSldViewPr>
      <p:cViewPr varScale="1">
        <p:scale>
          <a:sx n="115" d="100"/>
          <a:sy n="115" d="100"/>
        </p:scale>
        <p:origin x="43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Just think about how many times you have already read things today. It really is a vital skill.</a:t>
            </a:r>
          </a:p>
        </p:txBody>
      </p:sp>
    </p:spTree>
    <p:extLst>
      <p:ext uri="{BB962C8B-B14F-4D97-AF65-F5344CB8AC3E}">
        <p14:creationId xmlns:p14="http://schemas.microsoft.com/office/powerpoint/2010/main" val="955984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Some children learn to blend really quickly, and others take a little longer. If your child is finding it difficult, ask your child’s teacher for ways to help at home – playing blending games at home is so helpful!</a:t>
            </a:r>
          </a:p>
          <a:p>
            <a:r>
              <a:rPr lang="en-US" dirty="0"/>
              <a:t/>
            </a:r>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139832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r>
              <a:rPr lang="en-US" dirty="0"/>
              <a:t/>
            </a: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462374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9902794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4"/>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 id="2147483730" r:id="rId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IL5YUCPyC5I?feature=oembed" TargetMode="Externa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tiff"/><Relationship Id="rId4" Type="http://schemas.openxmlformats.org/officeDocument/2006/relationships/image" Target="../media/image13.tiff"/></Relationships>
</file>

<file path=ppt/slides/_rels/slide7.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tiff"/><Relationship Id="rId4" Type="http://schemas.openxmlformats.org/officeDocument/2006/relationships/image" Target="../media/image16.tiff"/></Relationships>
</file>

<file path=ppt/slides/_rels/slide8.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tiff"/><Relationship Id="rId4" Type="http://schemas.openxmlformats.org/officeDocument/2006/relationships/image" Target="../media/image16.tiff"/></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tiff"/><Relationship Id="rId7" Type="http://schemas.openxmlformats.org/officeDocument/2006/relationships/image" Target="../media/image24.emf"/><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3.emf"/><Relationship Id="rId5" Type="http://schemas.openxmlformats.org/officeDocument/2006/relationships/image" Target="../media/image22.png"/><Relationship Id="rId4" Type="http://schemas.openxmlformats.org/officeDocument/2006/relationships/image" Target="../media/image21.tiff"/></Relationships>
</file>

<file path=ppt/slides/_rels/slide1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tiff"/></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rundel Court Primary Academy &amp; Nursery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No photo description avail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429" y="3717032"/>
            <a:ext cx="2484041" cy="248404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https://scontent-lhr8-1.xx.fbcdn.net/v/t39.30808-6/271543353_5019194034809655_2950046941578687692_n.jpg?stp=dst-jpg_p720x720&amp;_nc_cat=111&amp;ccb=1-7&amp;_nc_sid=730e14&amp;_nc_ohc=Qm4ym2YTAhYAX8j0QoB&amp;_nc_ht=scontent-lhr8-1.xx&amp;oh=00_AT9IWhnTvuhymx5qbob-hZbNb-ZSdHq-iGAoTMKqavT9ng&amp;oe=632643D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696" y="1984672"/>
            <a:ext cx="4619625" cy="346471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35760" y="5381761"/>
            <a:ext cx="7200800" cy="1446550"/>
          </a:xfrm>
          <a:prstGeom prst="rect">
            <a:avLst/>
          </a:prstGeom>
          <a:noFill/>
        </p:spPr>
        <p:txBody>
          <a:bodyPr wrap="square" rtlCol="0">
            <a:spAutoFit/>
          </a:bodyPr>
          <a:lstStyle/>
          <a:p>
            <a:r>
              <a:rPr lang="en-GB" sz="4400" dirty="0" smtClean="0">
                <a:latin typeface="Academic M54" panose="02000500000000000000" pitchFamily="2" charset="0"/>
              </a:rPr>
              <a:t>Parent Workshop:- </a:t>
            </a:r>
          </a:p>
          <a:p>
            <a:r>
              <a:rPr lang="en-GB" sz="4400" dirty="0">
                <a:latin typeface="Academic M54" panose="02000500000000000000" pitchFamily="2" charset="0"/>
              </a:rPr>
              <a:t> </a:t>
            </a:r>
            <a:r>
              <a:rPr lang="en-GB" sz="4400" dirty="0" smtClean="0">
                <a:latin typeface="Academic M54" panose="02000500000000000000" pitchFamily="2" charset="0"/>
              </a:rPr>
              <a:t>      Home Reading</a:t>
            </a:r>
            <a:endParaRPr lang="en-GB" sz="4400" dirty="0">
              <a:latin typeface="Academic M54" panose="02000500000000000000" pitchFamily="2" charset="0"/>
            </a:endParaRPr>
          </a:p>
        </p:txBody>
      </p:sp>
    </p:spTree>
    <p:extLst>
      <p:ext uri="{BB962C8B-B14F-4D97-AF65-F5344CB8AC3E}">
        <p14:creationId xmlns:p14="http://schemas.microsoft.com/office/powerpoint/2010/main" val="2640629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dirty="0">
                <a:solidFill>
                  <a:schemeClr val="tx1"/>
                </a:solidFill>
              </a:rPr>
              <a:t>Reading practice sessions </a:t>
            </a:r>
            <a:r>
              <a:rPr lang="en-GB" dirty="0" smtClean="0">
                <a:solidFill>
                  <a:schemeClr val="tx1"/>
                </a:solidFill>
              </a:rPr>
              <a:t>are taught </a:t>
            </a:r>
            <a:r>
              <a:rPr lang="en-GB" dirty="0">
                <a:solidFill>
                  <a:schemeClr val="tx1"/>
                </a:solidFill>
              </a:rPr>
              <a:t>in small </a:t>
            </a:r>
            <a:r>
              <a:rPr lang="en-GB" dirty="0" smtClean="0">
                <a:solidFill>
                  <a:schemeClr val="tx1"/>
                </a:solidFill>
              </a:rPr>
              <a:t>groups</a:t>
            </a:r>
            <a:r>
              <a:rPr lang="en-GB" dirty="0">
                <a:solidFill>
                  <a:schemeClr val="tx1"/>
                </a:solidFill>
              </a:rPr>
              <a:t> </a:t>
            </a:r>
            <a:r>
              <a:rPr lang="en-GB" dirty="0" smtClean="0">
                <a:solidFill>
                  <a:schemeClr val="tx1"/>
                </a:solidFill>
              </a:rPr>
              <a:t>and over the course of the week, the children:</a:t>
            </a:r>
          </a:p>
          <a:p>
            <a:r>
              <a:rPr lang="en-GB" dirty="0" smtClean="0">
                <a:solidFill>
                  <a:schemeClr val="tx1"/>
                </a:solidFill>
              </a:rPr>
              <a:t>practise decoding (blending skills)</a:t>
            </a:r>
          </a:p>
          <a:p>
            <a:r>
              <a:rPr lang="en-GB" dirty="0" smtClean="0">
                <a:solidFill>
                  <a:schemeClr val="tx1"/>
                </a:solidFill>
              </a:rPr>
              <a:t>read with expression</a:t>
            </a:r>
          </a:p>
          <a:p>
            <a:r>
              <a:rPr lang="en-GB" dirty="0" smtClean="0">
                <a:solidFill>
                  <a:schemeClr val="tx1"/>
                </a:solidFill>
              </a:rPr>
              <a:t>Demonstrate comprehension</a:t>
            </a:r>
          </a:p>
          <a:p>
            <a:pPr marL="0" indent="0">
              <a:buNone/>
            </a:pPr>
            <a:r>
              <a:rPr lang="en-GB" dirty="0" smtClean="0">
                <a:solidFill>
                  <a:schemeClr val="tx1"/>
                </a:solidFill>
              </a:rPr>
              <a:t>all with the same book (repeated practise)</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3"/>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4"/>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5"/>
          <a:stretch>
            <a:fillRect/>
          </a:stretch>
        </p:blipFill>
        <p:spPr>
          <a:xfrm>
            <a:off x="8241582" y="3253987"/>
            <a:ext cx="2795209" cy="2649858"/>
          </a:xfrm>
          <a:prstGeom prst="rect">
            <a:avLst/>
          </a:prstGeom>
          <a:effectLst>
            <a:glow rad="127000">
              <a:schemeClr val="tx1">
                <a:lumMod val="95000"/>
                <a:lumOff val="5000"/>
                <a:alpha val="9000"/>
              </a:schemeClr>
            </a:glow>
          </a:effectLst>
        </p:spPr>
      </p:pic>
      <p:sp>
        <p:nvSpPr>
          <p:cNvPr id="10"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250051"/>
            <a:ext cx="8064896" cy="1152128"/>
          </a:xfrm>
        </p:spPr>
        <p:txBody>
          <a:bodyPr/>
          <a:lstStyle/>
          <a:p>
            <a:r>
              <a:rPr lang="en-US" dirty="0"/>
              <a:t>We use assessment to match your child the right level of book</a:t>
            </a:r>
          </a:p>
        </p:txBody>
      </p: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3"/>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4"/>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5"/>
          <a:stretch>
            <a:fillRect/>
          </a:stretch>
        </p:blipFill>
        <p:spPr>
          <a:xfrm>
            <a:off x="8241582" y="3253987"/>
            <a:ext cx="2795209" cy="2649858"/>
          </a:xfrm>
          <a:prstGeom prst="rect">
            <a:avLst/>
          </a:prstGeom>
          <a:effectLst>
            <a:glow rad="127000">
              <a:schemeClr val="tx1">
                <a:lumMod val="95000"/>
                <a:lumOff val="5000"/>
                <a:alpha val="9000"/>
              </a:schemeClr>
            </a:glow>
          </a:effectLst>
        </p:spPr>
      </p:pic>
      <p:sp>
        <p:nvSpPr>
          <p:cNvPr id="2" name="Text Placeholder 1"/>
          <p:cNvSpPr>
            <a:spLocks noGrp="1"/>
          </p:cNvSpPr>
          <p:nvPr>
            <p:ph type="body" sz="quarter" idx="10"/>
          </p:nvPr>
        </p:nvSpPr>
        <p:spPr>
          <a:xfrm>
            <a:off x="479376" y="1916832"/>
            <a:ext cx="5472608" cy="4392488"/>
          </a:xfrm>
        </p:spPr>
        <p:txBody>
          <a:bodyPr/>
          <a:lstStyle/>
          <a:p>
            <a:r>
              <a:rPr lang="en-GB" dirty="0" smtClean="0"/>
              <a:t>These books are now sorted depending on their phonics level NOT by a colour band</a:t>
            </a:r>
          </a:p>
          <a:p>
            <a:endParaRPr lang="en-GB" dirty="0"/>
          </a:p>
          <a:p>
            <a:r>
              <a:rPr lang="en-GB" dirty="0" smtClean="0"/>
              <a:t>Phase 2</a:t>
            </a:r>
          </a:p>
          <a:p>
            <a:r>
              <a:rPr lang="en-GB" dirty="0" smtClean="0"/>
              <a:t>Phase 3</a:t>
            </a:r>
          </a:p>
          <a:p>
            <a:r>
              <a:rPr lang="en-GB" dirty="0" smtClean="0"/>
              <a:t>Phase 4</a:t>
            </a:r>
          </a:p>
          <a:p>
            <a:r>
              <a:rPr lang="en-GB" dirty="0" smtClean="0"/>
              <a:t>Phase 5</a:t>
            </a:r>
            <a:endParaRPr lang="en-GB" dirty="0"/>
          </a:p>
        </p:txBody>
      </p:sp>
    </p:spTree>
    <p:extLst>
      <p:ext uri="{BB962C8B-B14F-4D97-AF65-F5344CB8AC3E}">
        <p14:creationId xmlns:p14="http://schemas.microsoft.com/office/powerpoint/2010/main" val="2710653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7824192" y="2465288"/>
            <a:ext cx="3723723" cy="3556000"/>
          </a:xfrm>
          <a:prstGeom prst="rect">
            <a:avLst/>
          </a:prstGeom>
        </p:spPr>
      </p:pic>
    </p:spTree>
    <p:extLst>
      <p:ext uri="{BB962C8B-B14F-4D97-AF65-F5344CB8AC3E}">
        <p14:creationId xmlns:p14="http://schemas.microsoft.com/office/powerpoint/2010/main" val="2289047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B8E684-7516-47AC-9294-08AAE612A259}">
  <ds:schemaRefs>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schemas.openxmlformats.org/package/2006/metadata/core-properties"/>
    <ds:schemaRef ds:uri="http://purl.org/dc/terms/"/>
    <ds:schemaRef ds:uri="http://purl.org/dc/dcmitype/"/>
    <ds:schemaRef ds:uri="6d6ce26d-438a-4f93-8ad7-b70bc8847f7f"/>
    <ds:schemaRef ds:uri="b390c623-81a0-476f-984a-5b2ad478ef4f"/>
    <ds:schemaRef ds:uri="http://www.w3.org/XML/1998/namespace"/>
  </ds:schemaRefs>
</ds:datastoreItem>
</file>

<file path=customXml/itemProps3.xml><?xml version="1.0" encoding="utf-8"?>
<ds:datastoreItem xmlns:ds="http://schemas.openxmlformats.org/officeDocument/2006/customXml" ds:itemID="{B625A118-A614-4A41-B843-FEF7057E29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37176</TotalTime>
  <Words>834</Words>
  <Application>Microsoft Office PowerPoint</Application>
  <PresentationFormat>Widescreen</PresentationFormat>
  <Paragraphs>65</Paragraphs>
  <Slides>15</Slides>
  <Notes>14</Notes>
  <HiddenSlides>0</HiddenSlides>
  <MMClips>1</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15</vt:i4>
      </vt:variant>
    </vt:vector>
  </HeadingPairs>
  <TitlesOfParts>
    <vt:vector size="28" baseType="lpstr">
      <vt:lpstr>Academic M54</vt:lpstr>
      <vt:lpstr>Arial</vt:lpstr>
      <vt:lpstr>Calibri</vt:lpstr>
      <vt:lpstr>Calibri Light</vt:lpstr>
      <vt:lpstr>Courier New</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Phonics is:</vt:lpstr>
      <vt:lpstr>Blending to read words</vt:lpstr>
      <vt:lpstr>How do we teach reading in books?</vt:lpstr>
      <vt:lpstr>We use assessment to match your child the right level of book</vt:lpstr>
      <vt:lpstr>We use assessment to match your child the right level of book</vt:lpstr>
      <vt:lpstr>PowerPoint Presentation</vt:lpstr>
      <vt:lpstr>The most important thing you can do is read with your child</vt:lpstr>
      <vt:lpstr>Books going home</vt:lpstr>
      <vt:lpstr>Listening to your child read their phonics book</vt:lpstr>
      <vt:lpstr>Read to your child</vt:lpstr>
      <vt:lpstr>PowerPoint Presentation</vt:lpstr>
      <vt:lpstr>Supporting your child with phonics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Anitha Venugopal</cp:lastModifiedBy>
  <cp:revision>374</cp:revision>
  <cp:lastPrinted>2021-11-08T18:32:12Z</cp:lastPrinted>
  <dcterms:modified xsi:type="dcterms:W3CDTF">2022-09-22T06:42:13Z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